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6"/>
  </p:sldMasterIdLst>
  <p:notesMasterIdLst>
    <p:notesMasterId r:id="rId16"/>
  </p:notesMasterIdLst>
  <p:handoutMasterIdLst>
    <p:handoutMasterId r:id="rId17"/>
  </p:handoutMasterIdLst>
  <p:sldIdLst>
    <p:sldId id="3825" r:id="rId7"/>
    <p:sldId id="3826" r:id="rId8"/>
    <p:sldId id="3827" r:id="rId9"/>
    <p:sldId id="3835" r:id="rId10"/>
    <p:sldId id="3836" r:id="rId11"/>
    <p:sldId id="3794" r:id="rId12"/>
    <p:sldId id="3833" r:id="rId13"/>
    <p:sldId id="3834" r:id="rId14"/>
    <p:sldId id="38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4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u="none" dirty="0"/>
            <a:t>Travel to a new city.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u="none" dirty="0"/>
            <a:t>Find a free parking spot (maybe even with charging).</a:t>
          </a:r>
          <a:endParaRPr lang="en-US" dirty="0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u="none" dirty="0"/>
            <a:t>Pull your PEV out/off of your EV.</a:t>
          </a:r>
          <a:endParaRPr lang="en-US" dirty="0"/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u="none" dirty="0"/>
            <a:t>Explore your desired points of interest without having to re-park.</a:t>
          </a:r>
          <a:endParaRPr lang="en-US" dirty="0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i="0" u="none" dirty="0"/>
            <a:t>Return to your EV, pack PEV, head home!</a:t>
          </a:r>
          <a:endParaRPr lang="en-US" dirty="0"/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  <a:endParaRPr lang="en-US" dirty="0"/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2320" y="555254"/>
          <a:ext cx="1256181" cy="175865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7" tIns="330200" rIns="979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Travel to a new city.</a:t>
          </a:r>
          <a:endParaRPr lang="en-US" sz="1100" kern="1200" dirty="0"/>
        </a:p>
      </dsp:txBody>
      <dsp:txXfrm>
        <a:off x="2320" y="1223543"/>
        <a:ext cx="1256181" cy="1055192"/>
      </dsp:txXfrm>
    </dsp:sp>
    <dsp:sp modelId="{9C3A7F13-9585-42DF-AD32-B56F82B123C8}">
      <dsp:nvSpPr>
        <dsp:cNvPr id="0" name=""/>
        <dsp:cNvSpPr/>
      </dsp:nvSpPr>
      <dsp:spPr>
        <a:xfrm>
          <a:off x="366612" y="731120"/>
          <a:ext cx="527596" cy="527596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3" tIns="12700" rIns="41133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  <a:endParaRPr lang="en-US" sz="2400" kern="1200" dirty="0"/>
        </a:p>
      </dsp:txBody>
      <dsp:txXfrm>
        <a:off x="443877" y="808385"/>
        <a:ext cx="373066" cy="373066"/>
      </dsp:txXfrm>
    </dsp:sp>
    <dsp:sp modelId="{923B2301-552B-45D2-9EF0-53A10AA17FC6}">
      <dsp:nvSpPr>
        <dsp:cNvPr id="0" name=""/>
        <dsp:cNvSpPr/>
      </dsp:nvSpPr>
      <dsp:spPr>
        <a:xfrm>
          <a:off x="2320" y="2313837"/>
          <a:ext cx="125618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1384119" y="555254"/>
          <a:ext cx="1256181" cy="175865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7" tIns="330200" rIns="979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Find a free parking spot (maybe even with charging).</a:t>
          </a:r>
          <a:endParaRPr lang="en-US" sz="1100" kern="1200" dirty="0"/>
        </a:p>
      </dsp:txBody>
      <dsp:txXfrm>
        <a:off x="1384119" y="1223543"/>
        <a:ext cx="1256181" cy="1055192"/>
      </dsp:txXfrm>
    </dsp:sp>
    <dsp:sp modelId="{C08FC467-91FE-48BD-B243-273925C2B75A}">
      <dsp:nvSpPr>
        <dsp:cNvPr id="0" name=""/>
        <dsp:cNvSpPr/>
      </dsp:nvSpPr>
      <dsp:spPr>
        <a:xfrm>
          <a:off x="1748412" y="731120"/>
          <a:ext cx="527596" cy="52759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3" tIns="12700" rIns="41133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  <a:endParaRPr lang="en-US" sz="2400" kern="1200" dirty="0"/>
        </a:p>
      </dsp:txBody>
      <dsp:txXfrm>
        <a:off x="1825677" y="808385"/>
        <a:ext cx="373066" cy="373066"/>
      </dsp:txXfrm>
    </dsp:sp>
    <dsp:sp modelId="{DE393E47-CBB6-4D77-A342-C9AFD9FC8CB6}">
      <dsp:nvSpPr>
        <dsp:cNvPr id="0" name=""/>
        <dsp:cNvSpPr/>
      </dsp:nvSpPr>
      <dsp:spPr>
        <a:xfrm>
          <a:off x="1384119" y="2313837"/>
          <a:ext cx="1256181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2765919" y="555254"/>
          <a:ext cx="1256181" cy="1758654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7" tIns="330200" rIns="979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Pull your PEV out/off of your EV.</a:t>
          </a:r>
          <a:endParaRPr lang="en-US" sz="1100" kern="1200" dirty="0"/>
        </a:p>
      </dsp:txBody>
      <dsp:txXfrm>
        <a:off x="2765919" y="1223543"/>
        <a:ext cx="1256181" cy="1055192"/>
      </dsp:txXfrm>
    </dsp:sp>
    <dsp:sp modelId="{4104A2F1-FB99-4C42-8067-46B8EEEC9610}">
      <dsp:nvSpPr>
        <dsp:cNvPr id="0" name=""/>
        <dsp:cNvSpPr/>
      </dsp:nvSpPr>
      <dsp:spPr>
        <a:xfrm>
          <a:off x="3130211" y="731120"/>
          <a:ext cx="527596" cy="527596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3" tIns="12700" rIns="41133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  <a:endParaRPr lang="en-US" sz="2400" kern="1200" dirty="0"/>
        </a:p>
      </dsp:txBody>
      <dsp:txXfrm>
        <a:off x="3207476" y="808385"/>
        <a:ext cx="373066" cy="373066"/>
      </dsp:txXfrm>
    </dsp:sp>
    <dsp:sp modelId="{2EB92C72-3528-4913-AFF6-FF0B4F338399}">
      <dsp:nvSpPr>
        <dsp:cNvPr id="0" name=""/>
        <dsp:cNvSpPr/>
      </dsp:nvSpPr>
      <dsp:spPr>
        <a:xfrm>
          <a:off x="2765919" y="2313837"/>
          <a:ext cx="1256181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4147718" y="555254"/>
          <a:ext cx="1256181" cy="175865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7" tIns="330200" rIns="979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Explore your desired points of interest without having to re-park.</a:t>
          </a:r>
          <a:endParaRPr lang="en-US" sz="1100" kern="1200" dirty="0"/>
        </a:p>
      </dsp:txBody>
      <dsp:txXfrm>
        <a:off x="4147718" y="1223543"/>
        <a:ext cx="1256181" cy="1055192"/>
      </dsp:txXfrm>
    </dsp:sp>
    <dsp:sp modelId="{AC6B335A-D8B4-46D8-93DE-B9EF1773F6AC}">
      <dsp:nvSpPr>
        <dsp:cNvPr id="0" name=""/>
        <dsp:cNvSpPr/>
      </dsp:nvSpPr>
      <dsp:spPr>
        <a:xfrm>
          <a:off x="4512011" y="731120"/>
          <a:ext cx="527596" cy="527596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3" tIns="12700" rIns="41133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  <a:endParaRPr lang="en-US" sz="2400" kern="1200" dirty="0"/>
        </a:p>
      </dsp:txBody>
      <dsp:txXfrm>
        <a:off x="4589276" y="808385"/>
        <a:ext cx="373066" cy="373066"/>
      </dsp:txXfrm>
    </dsp:sp>
    <dsp:sp modelId="{7B3E0A16-DB85-46CA-87D6-4D39F6DBFC52}">
      <dsp:nvSpPr>
        <dsp:cNvPr id="0" name=""/>
        <dsp:cNvSpPr/>
      </dsp:nvSpPr>
      <dsp:spPr>
        <a:xfrm>
          <a:off x="4147718" y="2313837"/>
          <a:ext cx="1256181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5529518" y="555254"/>
          <a:ext cx="1256181" cy="175865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7" tIns="330200" rIns="979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Return to your EV, pack PEV, head home!</a:t>
          </a:r>
          <a:endParaRPr lang="en-US" sz="1100" kern="1200" dirty="0"/>
        </a:p>
      </dsp:txBody>
      <dsp:txXfrm>
        <a:off x="5529518" y="1223543"/>
        <a:ext cx="1256181" cy="1055192"/>
      </dsp:txXfrm>
    </dsp:sp>
    <dsp:sp modelId="{06772805-3643-43C2-9C80-F43268C57C20}">
      <dsp:nvSpPr>
        <dsp:cNvPr id="0" name=""/>
        <dsp:cNvSpPr/>
      </dsp:nvSpPr>
      <dsp:spPr>
        <a:xfrm>
          <a:off x="5893811" y="731120"/>
          <a:ext cx="527596" cy="527596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3" tIns="12700" rIns="41133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</a:t>
          </a:r>
          <a:endParaRPr lang="en-US" sz="2400" kern="1200" dirty="0"/>
        </a:p>
      </dsp:txBody>
      <dsp:txXfrm>
        <a:off x="5971076" y="808385"/>
        <a:ext cx="373066" cy="373066"/>
      </dsp:txXfrm>
    </dsp:sp>
    <dsp:sp modelId="{77F59A8B-7684-4E29-B44F-B0F96367FE70}">
      <dsp:nvSpPr>
        <dsp:cNvPr id="0" name=""/>
        <dsp:cNvSpPr/>
      </dsp:nvSpPr>
      <dsp:spPr>
        <a:xfrm>
          <a:off x="5529518" y="2313837"/>
          <a:ext cx="1256181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5E248A-D54E-4158-960B-7C9A2EC97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DF761-BA39-492E-9B28-276D9B95E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D6D6-A853-4B34-AD06-9219D51AA7F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84A34-CC32-4251-BF5B-34DD038E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9FB4E-A237-42B6-AABD-01738E62B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2E7A-6A31-4F5C-BD01-8DD24F347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1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7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7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5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2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9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5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1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Introduction to PEVs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Dan Hillary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PEVs in general</a:t>
            </a:r>
          </a:p>
          <a:p>
            <a:pPr marL="0" indent="0">
              <a:buNone/>
            </a:pPr>
            <a:r>
              <a:rPr lang="en-US" dirty="0"/>
              <a:t>Could you use one?</a:t>
            </a:r>
          </a:p>
          <a:p>
            <a:pPr marL="0" indent="0">
              <a:buNone/>
            </a:pPr>
            <a:r>
              <a:rPr lang="en-US" dirty="0"/>
              <a:t>Electric unicycles in particular</a:t>
            </a:r>
          </a:p>
          <a:p>
            <a:pPr marL="0" indent="0">
              <a:buNone/>
            </a:pPr>
            <a:r>
              <a:rPr lang="en-US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PEV?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739588"/>
            <a:ext cx="4745198" cy="543858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Personal Electric Vehicle</a:t>
            </a:r>
          </a:p>
          <a:p>
            <a:pPr marL="342900" indent="-342900">
              <a:buFontTx/>
              <a:buChar char="-"/>
            </a:pPr>
            <a:r>
              <a:rPr lang="en-US" dirty="0"/>
              <a:t>E-bike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E-skateboard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E-scooter</a:t>
            </a:r>
          </a:p>
          <a:p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5/29/2022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62FBE-641B-46C6-AC72-253FB9A4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09" y="2149293"/>
            <a:ext cx="716291" cy="67243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80A8A67-C61F-4997-9316-B2F0FA2C7793}"/>
              </a:ext>
            </a:extLst>
          </p:cNvPr>
          <p:cNvSpPr txBox="1">
            <a:spLocks/>
          </p:cNvSpPr>
          <p:nvPr/>
        </p:nvSpPr>
        <p:spPr>
          <a:xfrm>
            <a:off x="5117879" y="744060"/>
            <a:ext cx="4745198" cy="54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E-moped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E-unicycle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-    Whatever this is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And more!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70489-A247-408D-85A6-ABCD7BD84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752" y="2105753"/>
            <a:ext cx="793260" cy="803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57890-648E-485E-AC4C-5FA4CCF77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040" y="3280018"/>
            <a:ext cx="908723" cy="7562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51F4DE-3CF1-4271-BBB0-D220E0476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156" y="3246243"/>
            <a:ext cx="1078689" cy="8715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AB9E89-340E-452F-AE40-08B6FA90D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066" y="4342816"/>
            <a:ext cx="834877" cy="8885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AB81AE-D7EA-4AF0-B7F6-C59111455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92" y="4342816"/>
            <a:ext cx="908723" cy="9621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3DD5DA-B043-4F4F-A364-90C219024E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183" y="1430694"/>
            <a:ext cx="836462" cy="894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C24748-1D48-4851-93B5-9E4811CF70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9948" y="2703778"/>
            <a:ext cx="725743" cy="7622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BD21DB-3E2A-48B0-B7CF-46D18480B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9182" y="2427049"/>
            <a:ext cx="990926" cy="11066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F3516-9678-472C-87B4-FE940011D3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6978" y="2105753"/>
            <a:ext cx="1143160" cy="14384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F2D009-1E8E-4D7B-8DB0-C6AC2B5966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9182" y="5303555"/>
            <a:ext cx="1409897" cy="10955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B76C8A-1A69-463C-B88F-64E7ADA8D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2865" y="3970651"/>
            <a:ext cx="1866127" cy="10105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D2CF5BD-8D37-4627-B378-C16C38B2D4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5435" y="3845005"/>
            <a:ext cx="771995" cy="11467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FA7CA5-B4AB-4EB8-AA88-5C36666A21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6279" y="5219861"/>
            <a:ext cx="1155156" cy="11792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505B3C-9B58-4F95-A5CA-8119F75184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02207" y="5585627"/>
            <a:ext cx="1012257" cy="8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PEV Type Comparison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03301"/>
              </p:ext>
            </p:extLst>
          </p:nvPr>
        </p:nvGraphicFramePr>
        <p:xfrm>
          <a:off x="663225" y="1911350"/>
          <a:ext cx="10651703" cy="2921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428318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3837992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2948479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Range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Bikes/Mopeds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$1k - $10k+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Ease of use, safe and sturdy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Cost, size, weight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Esk8s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$400 - $2k+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Small, familiar to skaters, customizable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In-hand controller, wheel size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Self-Balancing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$1k - $4k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Small, performance per $, fast charging 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Learning curve, no “entry level” prices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E-Scooters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$500 - $8k+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Ease of use, “foldable”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Size, weight, wheel size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</a:tbl>
          </a:graphicData>
        </a:graphic>
      </p:graphicFrame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5/29/2022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3EB8B-B0F8-4B33-B62C-EDE418FB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22" y="2551946"/>
            <a:ext cx="522111" cy="47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76F29-B017-46C0-897E-974BD0FC6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11" y="3214688"/>
            <a:ext cx="508266" cy="31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F2C6B-B1BC-4ADD-920E-C088ADA1A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036" y="3693718"/>
            <a:ext cx="393428" cy="535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FBB9E6-1E8F-4E26-B6A1-3686DCBCB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158" y="3878707"/>
            <a:ext cx="502620" cy="318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9A75E-DC7B-49FB-8EBD-EAE1DFDEA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49" y="4266964"/>
            <a:ext cx="522111" cy="5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4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you use a PEV?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43685"/>
              </p:ext>
            </p:extLst>
          </p:nvPr>
        </p:nvGraphicFramePr>
        <p:xfrm>
          <a:off x="4690313" y="4039830"/>
          <a:ext cx="6788020" cy="286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6355-A3C6-4680-9456-99EB4CD4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5/29/2022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14C4-AF93-47E4-AAAE-E508A893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CA31870-0548-41B2-9D6E-1786CFBA1D88}"/>
              </a:ext>
            </a:extLst>
          </p:cNvPr>
          <p:cNvSpPr txBox="1">
            <a:spLocks/>
          </p:cNvSpPr>
          <p:nvPr/>
        </p:nvSpPr>
        <p:spPr>
          <a:xfrm>
            <a:off x="539495" y="917769"/>
            <a:ext cx="9319851" cy="54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Do you ever have to park your car farther than you’d prefer to walk?</a:t>
            </a:r>
          </a:p>
          <a:p>
            <a:pPr marL="1028700" lvl="3" indent="-342900">
              <a:buFontTx/>
              <a:buChar char="-"/>
            </a:pPr>
            <a:r>
              <a:rPr lang="en-US" sz="1200" dirty="0"/>
              <a:t>Music festivals, state fairs, Thunder over Louisville, etc.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Want to spend time in nature?</a:t>
            </a:r>
          </a:p>
          <a:p>
            <a:pPr marL="1028700" lvl="3" indent="-342900">
              <a:buFontTx/>
              <a:buChar char="-"/>
            </a:pPr>
            <a:r>
              <a:rPr lang="en-US" sz="1200" dirty="0"/>
              <a:t>Cherokee Park, Louisville, 400+ acres, 10+ miles of multi-use trails and paths</a:t>
            </a:r>
          </a:p>
          <a:p>
            <a:pPr marL="1028700" lvl="3" indent="-342900">
              <a:buFontTx/>
              <a:buChar char="-"/>
            </a:pPr>
            <a:r>
              <a:rPr lang="en-US" sz="1200" dirty="0"/>
              <a:t>Shelby Farms Park, Memphis, 4,500 acres, 10+ miles of trails and paths</a:t>
            </a:r>
          </a:p>
          <a:p>
            <a:pPr marL="1028700" lvl="3" indent="-342900">
              <a:buFontTx/>
              <a:buChar char="-"/>
            </a:pPr>
            <a:r>
              <a:rPr lang="en-US" sz="1200" dirty="0"/>
              <a:t>Eagle Creek Park, Indianapolis, 3,900 acres, 4 miles of bikeable trails</a:t>
            </a:r>
          </a:p>
          <a:p>
            <a:pPr marL="1028700" lvl="3" indent="-342900">
              <a:buFontTx/>
              <a:buChar char="-"/>
            </a:pPr>
            <a:r>
              <a:rPr lang="en-US" sz="1200" dirty="0"/>
              <a:t>Etc.</a:t>
            </a:r>
          </a:p>
          <a:p>
            <a:pPr marL="1028700" lvl="3" indent="-342900">
              <a:buFontTx/>
              <a:buChar char="-"/>
            </a:pPr>
            <a:endParaRPr lang="en-US" dirty="0"/>
          </a:p>
          <a:p>
            <a:r>
              <a:rPr lang="en-US" dirty="0"/>
              <a:t>-   Want to explore a city center?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F3A64-1515-44A1-AAAE-8D658FAFB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220" y="2560529"/>
            <a:ext cx="1055070" cy="712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E6FE53-BC19-48A3-AC80-6734937AB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026" y="3204484"/>
            <a:ext cx="1720354" cy="8651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CC5EB7-D12D-4259-A69F-9775E8FB2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266" y="3770441"/>
            <a:ext cx="879437" cy="7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Mile: how to get around on a PEV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A40A-0195-4B3A-81F2-8B76B68F9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Cities of the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“Bike mode” in Google Maps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Walkable, bikeable spaces in cities are growing; don’t miss out!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FD254-68A8-4D88-9653-D6F0238D5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Legality?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Depends on location.</a:t>
            </a:r>
          </a:p>
          <a:p>
            <a:pPr lvl="1"/>
            <a:r>
              <a:rPr lang="en-US" dirty="0"/>
              <a:t>Most state/municipal laws don’t specifically deal with PEVs in general</a:t>
            </a:r>
          </a:p>
          <a:p>
            <a:r>
              <a:rPr lang="en-US" sz="2400" dirty="0"/>
              <a:t>Safe rule of thumb is to look at e-bike laws.</a:t>
            </a:r>
          </a:p>
          <a:p>
            <a:pPr lvl="1"/>
            <a:r>
              <a:rPr lang="en-US" dirty="0" err="1"/>
              <a:t>Ebikes</a:t>
            </a:r>
            <a:r>
              <a:rPr lang="en-US" dirty="0"/>
              <a:t> usually separated into class I, II, III</a:t>
            </a:r>
          </a:p>
          <a:p>
            <a:pPr lvl="1"/>
            <a:r>
              <a:rPr lang="en-US" dirty="0"/>
              <a:t>Class II pretty much legal everywhere, class III in only a majority of states/cities.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/29/2022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ED532C-F3CF-4B09-BE4B-FCC2247C7E94}"/>
              </a:ext>
            </a:extLst>
          </p:cNvPr>
          <p:cNvSpPr/>
          <p:nvPr/>
        </p:nvSpPr>
        <p:spPr>
          <a:xfrm>
            <a:off x="3203501" y="3688702"/>
            <a:ext cx="367004" cy="18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606D0F-B03F-4814-9DD5-C7758015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08" y="2876470"/>
            <a:ext cx="1888477" cy="1985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54719-298E-4276-A1F4-639006F1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19" y="2876470"/>
            <a:ext cx="1920350" cy="1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Ride an EUC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dirty="0"/>
              <a:t>Size is my priority 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the “back seat footwell” test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Pedestrian footprint ratio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I don’t want to bring a bike lock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 Performance Edge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High voltage means faster charging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More batteries, less wasted space</a:t>
            </a:r>
          </a:p>
          <a:p>
            <a:pPr marL="342900" indent="-342900">
              <a:buFontTx/>
              <a:buChar char="-"/>
            </a:pPr>
            <a:r>
              <a:rPr lang="en-US" dirty="0"/>
              <a:t>Excellent conversation piece!</a:t>
            </a:r>
          </a:p>
          <a:p>
            <a:pPr marL="571500" lvl="1" indent="-342900">
              <a:buFontTx/>
              <a:buChar char="-"/>
            </a:pPr>
            <a:r>
              <a:rPr lang="en-US" sz="2000" dirty="0"/>
              <a:t>Everyone asks about it</a:t>
            </a:r>
          </a:p>
          <a:p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01975C7-D604-4AD4-85CC-2EFC92D8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/29/2022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C27B2A-1D72-43E3-82D3-29739485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PEVs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5C39E-6AF7-4D8F-8685-B2EBDCD6D4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61E2804-B491-4AEA-8975-C689D0B386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9620" r="9620"/>
          <a:stretch/>
        </p:blipFill>
        <p:spPr/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7240E6-D79A-4DB8-870C-8EBE69CD8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86" y="68420"/>
            <a:ext cx="2810267" cy="27721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5/29/2022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Intro to PEVs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Dan Hillary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Dan.t.Hillary@gmail.com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“Electric Riders of Louisville” Facebook group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Ewheels.com/</a:t>
            </a:r>
            <a:r>
              <a:rPr lang="en-US" sz="1800" dirty="0" err="1"/>
              <a:t>LounicycleDan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bnJwMDI1NjM3MzwvVXNlck5hbWU+PERhdGVUaW1lPjUvMjMvMjAyMiA0OjE0OjU5IFBNPC9EYXRlVGltZT48TGFiZWxTdHJpbmc+T3JpZ2luIEp1cmlzZGljdGlvbjogVVMgPC9MYWJlbFN0cmluZz48L2l0ZW0+PC9sYWJlbEhpc3Rvcnk+</Value>
</WrappedLabelHistory>
</file>

<file path=customXml/item5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defaultValue">
  <element uid="bba94c65-ac3d-4f34-b2e1-8de11ef6f01c" value=""/>
</sisl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17FE142-29A0-4FD6-A3EF-6F428E7687C4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D3F3ADD2-B4F0-46B5-AD08-1B79D8A42A6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{75FE742C-081B-4579-8158-5C84B1A54F4E}tf78504181_win32</Template>
  <TotalTime>637</TotalTime>
  <Words>491</Words>
  <Application>Microsoft Office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Tw Cen MT</vt:lpstr>
      <vt:lpstr>ShapesVTI</vt:lpstr>
      <vt:lpstr>Introduction to PEVs</vt:lpstr>
      <vt:lpstr>Topics</vt:lpstr>
      <vt:lpstr>What’s a PEV?</vt:lpstr>
      <vt:lpstr>PEV Type Comparison</vt:lpstr>
      <vt:lpstr>Could you use a PEV?</vt:lpstr>
      <vt:lpstr>The Last Mile: how to get around on a PEV</vt:lpstr>
      <vt:lpstr>Why I Ride an EUC</vt:lpstr>
      <vt:lpstr>Thank you!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PEVs</dc:title>
  <dc:subject>||rtnexportcontrolcountry:usa||</dc:subject>
  <dc:creator>Daniel Hillary</dc:creator>
  <cp:lastModifiedBy>Daniel Hillary</cp:lastModifiedBy>
  <cp:revision>9</cp:revision>
  <dcterms:created xsi:type="dcterms:W3CDTF">2022-05-23T15:07:57Z</dcterms:created>
  <dcterms:modified xsi:type="dcterms:W3CDTF">2022-05-26T18:56:58Z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docIndexRef">
    <vt:lpwstr>0d2e8d9f-68a9-46a3-9f09-d77e4d35cdc5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policy="cde53ac1-bf5f-4aae-9cf1-07509e23a4b0" origin="defaultValue" xmlns="http://www.boldonj</vt:lpwstr>
  </property>
  <property fmtid="{D5CDD505-2E9C-101B-9397-08002B2CF9AE}" pid="5" name="bjDocumentLabelXML-0">
    <vt:lpwstr>ames.com/2008/01/sie/internal/label"&gt;&lt;element uid="bba94c65-ac3d-4f34-b2e1-8de11ef6f01c" value="" /&gt;&lt;/sisl&gt;</vt:lpwstr>
  </property>
  <property fmtid="{D5CDD505-2E9C-101B-9397-08002B2CF9AE}" pid="6" name="bjDocumentSecurityLabel">
    <vt:lpwstr>Origin Jurisdiction: US </vt:lpwstr>
  </property>
  <property fmtid="{D5CDD505-2E9C-101B-9397-08002B2CF9AE}" pid="7" name="rtxCustomDocumentProperties">
    <vt:lpwstr>rtnexportcontrolcountry:usa|</vt:lpwstr>
  </property>
  <property fmtid="{D5CDD505-2E9C-101B-9397-08002B2CF9AE}" pid="8" name="bjClsUserRVM">
    <vt:lpwstr>[]</vt:lpwstr>
  </property>
  <property fmtid="{D5CDD505-2E9C-101B-9397-08002B2CF9AE}" pid="9" name="bjSaver">
    <vt:lpwstr>AP0gd1h1+evdWJDm/AoWOw1KEIl5TjOp</vt:lpwstr>
  </property>
  <property fmtid="{D5CDD505-2E9C-101B-9397-08002B2CF9AE}" pid="10" name="bjLabelHistoryID">
    <vt:lpwstr>{517FE142-29A0-4FD6-A3EF-6F428E7687C4}</vt:lpwstr>
  </property>
</Properties>
</file>